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3" r:id="rId6"/>
    <p:sldId id="261" r:id="rId7"/>
    <p:sldId id="262" r:id="rId8"/>
    <p:sldId id="307" r:id="rId9"/>
    <p:sldId id="282" r:id="rId10"/>
    <p:sldId id="306" r:id="rId11"/>
    <p:sldId id="298" r:id="rId12"/>
    <p:sldId id="296" r:id="rId13"/>
    <p:sldId id="267" r:id="rId14"/>
    <p:sldId id="308" r:id="rId15"/>
    <p:sldId id="300" r:id="rId16"/>
    <p:sldId id="283" r:id="rId17"/>
    <p:sldId id="301" r:id="rId18"/>
    <p:sldId id="275" r:id="rId19"/>
    <p:sldId id="309" r:id="rId20"/>
    <p:sldId id="302" r:id="rId21"/>
    <p:sldId id="303" r:id="rId22"/>
    <p:sldId id="286" r:id="rId23"/>
    <p:sldId id="304" r:id="rId24"/>
    <p:sldId id="280" r:id="rId25"/>
    <p:sldId id="305" r:id="rId26"/>
    <p:sldId id="276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DDF3"/>
    <a:srgbClr val="FD2BDF"/>
    <a:srgbClr val="1E9231"/>
    <a:srgbClr val="F53DEC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33" autoAdjust="0"/>
    <p:restoredTop sz="94660"/>
  </p:normalViewPr>
  <p:slideViewPr>
    <p:cSldViewPr>
      <p:cViewPr varScale="1">
        <p:scale>
          <a:sx n="64" d="100"/>
          <a:sy n="64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DF08FA-7873-48B7-B458-129188286160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676CF6-436F-4F98-B24B-4DF7299C2846}">
      <dgm:prSet phldrT="[Текст]" custT="1"/>
      <dgm:spPr>
        <a:solidFill>
          <a:srgbClr val="92D050"/>
        </a:solidFill>
      </dgm:spPr>
      <dgm:t>
        <a:bodyPr/>
        <a:lstStyle/>
        <a:p>
          <a:pPr algn="ctr"/>
          <a:r>
            <a:rPr lang="ru-RU" sz="18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Біріншіден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—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бактериялы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тыңайтқыштардағы микроорганизмдер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өсімдіктерге 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аса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қажетті физиологиялық активті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заттар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да (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ауксиндер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витаминдер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түрлі органикалық қышқылдар 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т. б.)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түзеді,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1800" dirty="0">
            <a:solidFill>
              <a:schemeClr val="tx1"/>
            </a:solidFill>
          </a:endParaRPr>
        </a:p>
      </dgm:t>
    </dgm:pt>
    <dgm:pt modelId="{4F74BA94-ADD7-4B31-8BA2-42654B1987AB}" type="parTrans" cxnId="{CD204004-3183-4495-AC0A-394284042B87}">
      <dgm:prSet/>
      <dgm:spPr/>
      <dgm:t>
        <a:bodyPr/>
        <a:lstStyle/>
        <a:p>
          <a:endParaRPr lang="ru-RU"/>
        </a:p>
      </dgm:t>
    </dgm:pt>
    <dgm:pt modelId="{F69D08EA-4B1B-4E42-95AC-46413B5E0CE6}" type="sibTrans" cxnId="{CD204004-3183-4495-AC0A-394284042B87}">
      <dgm:prSet/>
      <dgm:spPr/>
      <dgm:t>
        <a:bodyPr/>
        <a:lstStyle/>
        <a:p>
          <a:endParaRPr lang="ru-RU"/>
        </a:p>
      </dgm:t>
    </dgm:pt>
    <dgm:pt modelId="{B07EB4A6-E76E-4631-8924-3A834EF12601}">
      <dgm:prSet phldrT="[Текст]" custT="1"/>
      <dgm:spPr>
        <a:solidFill>
          <a:srgbClr val="FFFF00"/>
        </a:solidFill>
      </dgm:spPr>
      <dgm:t>
        <a:bodyPr/>
        <a:lstStyle/>
        <a:p>
          <a:pPr algn="ctr"/>
          <a:r>
            <a:rPr lang="ru-RU" sz="16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Екіншіден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—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микроорганизм-дердің бір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тобымен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топырақты әрқашан байыту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нәтижесінде, олардың басқа топтарының тіршілігін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жандандыруға және жақсартуға болады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Соның нәтижесінде өсімдіктерде косымша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қоректік заттар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түзіледі.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Мәселен, бұған фосфоробактериннің 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нитрификация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процесін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жақсартатыны жатады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endParaRPr lang="ru-RU" sz="1600" dirty="0">
            <a:solidFill>
              <a:schemeClr val="tx1"/>
            </a:solidFill>
          </a:endParaRPr>
        </a:p>
      </dgm:t>
    </dgm:pt>
    <dgm:pt modelId="{5BBB5E46-5BFD-4AEC-A0C8-DDE3D7021421}" type="parTrans" cxnId="{445BD3F3-6E78-4AE8-A307-19D48A521BCA}">
      <dgm:prSet/>
      <dgm:spPr/>
      <dgm:t>
        <a:bodyPr/>
        <a:lstStyle/>
        <a:p>
          <a:endParaRPr lang="ru-RU"/>
        </a:p>
      </dgm:t>
    </dgm:pt>
    <dgm:pt modelId="{9C64B247-50ED-4AAA-8343-BBE54BAEA833}" type="sibTrans" cxnId="{445BD3F3-6E78-4AE8-A307-19D48A521BCA}">
      <dgm:prSet/>
      <dgm:spPr/>
      <dgm:t>
        <a:bodyPr/>
        <a:lstStyle/>
        <a:p>
          <a:endParaRPr lang="ru-RU"/>
        </a:p>
      </dgm:t>
    </dgm:pt>
    <dgm:pt modelId="{DC4831FC-FC7B-4697-9FDE-586620213383}">
      <dgm:prSet phldrT="[Текст]" custT="1"/>
      <dgm:spPr>
        <a:solidFill>
          <a:srgbClr val="FD2BDF"/>
        </a:solidFill>
      </dgm:spPr>
      <dgm:t>
        <a:bodyPr/>
        <a:lstStyle/>
        <a:p>
          <a:pPr algn="ctr"/>
          <a:r>
            <a:rPr lang="ru-RU" sz="18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Үшіншіден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—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бактериялы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тыңайтқыштармен бірге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келіп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түскен микроорганизмдер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өсімдіктерді ауруға шалдықтыратын кейбір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микробтарды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жояды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(мәселен, фосфоробактеринді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колданғанда күнбағыстың 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склеротиния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ауруы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азаяды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бәсеңдейді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), </a:t>
          </a:r>
          <a:endParaRPr lang="ru-RU" sz="1800" dirty="0">
            <a:solidFill>
              <a:schemeClr val="tx1"/>
            </a:solidFill>
          </a:endParaRPr>
        </a:p>
      </dgm:t>
    </dgm:pt>
    <dgm:pt modelId="{2D2C3CD5-F099-48F4-9DBD-45E0803ECF20}" type="parTrans" cxnId="{587B3D06-71E9-4AF0-99B6-63240D59230D}">
      <dgm:prSet/>
      <dgm:spPr/>
      <dgm:t>
        <a:bodyPr/>
        <a:lstStyle/>
        <a:p>
          <a:endParaRPr lang="ru-RU"/>
        </a:p>
      </dgm:t>
    </dgm:pt>
    <dgm:pt modelId="{440CB4E7-1F59-4901-B2B3-1F586C6C2045}" type="sibTrans" cxnId="{587B3D06-71E9-4AF0-99B6-63240D59230D}">
      <dgm:prSet/>
      <dgm:spPr/>
      <dgm:t>
        <a:bodyPr/>
        <a:lstStyle/>
        <a:p>
          <a:endParaRPr lang="ru-RU"/>
        </a:p>
      </dgm:t>
    </dgm:pt>
    <dgm:pt modelId="{50D6D097-A3D4-497B-93F3-BAB337B70F45}">
      <dgm:prSet phldrT="[Текст]" custT="1"/>
      <dgm:spPr>
        <a:solidFill>
          <a:srgbClr val="39DDF3"/>
        </a:solidFill>
      </dgm:spPr>
      <dgm:t>
        <a:bodyPr/>
        <a:lstStyle/>
        <a:p>
          <a:pPr algn="ctr"/>
          <a:r>
            <a:rPr lang="ru-RU" sz="20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Төртіншіден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—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бактериялы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тыңайтқыштар топырақты пайдалы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микроорганизмде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ге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байытады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000" dirty="0">
            <a:solidFill>
              <a:schemeClr val="tx1"/>
            </a:solidFill>
          </a:endParaRPr>
        </a:p>
      </dgm:t>
    </dgm:pt>
    <dgm:pt modelId="{AC23D048-FD71-4E63-95E3-EAECA0D225D5}" type="parTrans" cxnId="{65584ACF-B1E2-42F5-A821-799C0CBCAE83}">
      <dgm:prSet/>
      <dgm:spPr/>
      <dgm:t>
        <a:bodyPr/>
        <a:lstStyle/>
        <a:p>
          <a:endParaRPr lang="ru-RU"/>
        </a:p>
      </dgm:t>
    </dgm:pt>
    <dgm:pt modelId="{92EC9137-5BA1-42F8-84DF-52E9EAAA4344}" type="sibTrans" cxnId="{65584ACF-B1E2-42F5-A821-799C0CBCAE83}">
      <dgm:prSet/>
      <dgm:spPr/>
      <dgm:t>
        <a:bodyPr/>
        <a:lstStyle/>
        <a:p>
          <a:endParaRPr lang="ru-RU"/>
        </a:p>
      </dgm:t>
    </dgm:pt>
    <dgm:pt modelId="{E4B41561-5FC8-46E5-B058-38514094AFFE}" type="pres">
      <dgm:prSet presAssocID="{5CDF08FA-7873-48B7-B458-129188286160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D14C3FC-4363-42DB-805D-68674CBB4C5C}" type="pres">
      <dgm:prSet presAssocID="{5CDF08FA-7873-48B7-B458-129188286160}" presName="diamond" presStyleLbl="bgShp" presStyleIdx="0" presStyleCnt="1"/>
      <dgm:spPr/>
    </dgm:pt>
    <dgm:pt modelId="{B7F172AE-E5A5-4FC4-A5A5-E7D26C748E2A}" type="pres">
      <dgm:prSet presAssocID="{5CDF08FA-7873-48B7-B458-129188286160}" presName="quad1" presStyleLbl="node1" presStyleIdx="0" presStyleCnt="4" custScaleX="165281" custLinFactNeighborX="-27881" custLinFactNeighborY="-155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B16A0C-C3E3-4EA5-9C4A-0B8AE2EF6F56}" type="pres">
      <dgm:prSet presAssocID="{5CDF08FA-7873-48B7-B458-129188286160}" presName="quad2" presStyleLbl="node1" presStyleIdx="1" presStyleCnt="4" custScaleX="149513" custLinFactNeighborX="33776" custLinFactNeighborY="-155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C7490C-8531-4A62-B9EC-1EC7C698C591}" type="pres">
      <dgm:prSet presAssocID="{5CDF08FA-7873-48B7-B458-129188286160}" presName="quad3" presStyleLbl="node1" presStyleIdx="2" presStyleCnt="4" custScaleX="164463" custLinFactNeighborX="-28489" custLinFactNeighborY="94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6F8568-74CE-4C20-AAC4-82007235E705}" type="pres">
      <dgm:prSet presAssocID="{5CDF08FA-7873-48B7-B458-129188286160}" presName="quad4" presStyleLbl="node1" presStyleIdx="3" presStyleCnt="4" custScaleX="150707" custLinFactNeighborX="33775" custLinFactNeighborY="1236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400F2B-BCA7-40BE-926D-D59792410C68}" type="presOf" srcId="{D0676CF6-436F-4F98-B24B-4DF7299C2846}" destId="{B7F172AE-E5A5-4FC4-A5A5-E7D26C748E2A}" srcOrd="0" destOrd="0" presId="urn:microsoft.com/office/officeart/2005/8/layout/matrix3"/>
    <dgm:cxn modelId="{8F0E777A-FB97-4507-9D84-9DBDF7339D58}" type="presOf" srcId="{50D6D097-A3D4-497B-93F3-BAB337B70F45}" destId="{126F8568-74CE-4C20-AAC4-82007235E705}" srcOrd="0" destOrd="0" presId="urn:microsoft.com/office/officeart/2005/8/layout/matrix3"/>
    <dgm:cxn modelId="{445BD3F3-6E78-4AE8-A307-19D48A521BCA}" srcId="{5CDF08FA-7873-48B7-B458-129188286160}" destId="{B07EB4A6-E76E-4631-8924-3A834EF12601}" srcOrd="1" destOrd="0" parTransId="{5BBB5E46-5BFD-4AEC-A0C8-DDE3D7021421}" sibTransId="{9C64B247-50ED-4AAA-8343-BBE54BAEA833}"/>
    <dgm:cxn modelId="{587B3D06-71E9-4AF0-99B6-63240D59230D}" srcId="{5CDF08FA-7873-48B7-B458-129188286160}" destId="{DC4831FC-FC7B-4697-9FDE-586620213383}" srcOrd="2" destOrd="0" parTransId="{2D2C3CD5-F099-48F4-9DBD-45E0803ECF20}" sibTransId="{440CB4E7-1F59-4901-B2B3-1F586C6C2045}"/>
    <dgm:cxn modelId="{65584ACF-B1E2-42F5-A821-799C0CBCAE83}" srcId="{5CDF08FA-7873-48B7-B458-129188286160}" destId="{50D6D097-A3D4-497B-93F3-BAB337B70F45}" srcOrd="3" destOrd="0" parTransId="{AC23D048-FD71-4E63-95E3-EAECA0D225D5}" sibTransId="{92EC9137-5BA1-42F8-84DF-52E9EAAA4344}"/>
    <dgm:cxn modelId="{CD204004-3183-4495-AC0A-394284042B87}" srcId="{5CDF08FA-7873-48B7-B458-129188286160}" destId="{D0676CF6-436F-4F98-B24B-4DF7299C2846}" srcOrd="0" destOrd="0" parTransId="{4F74BA94-ADD7-4B31-8BA2-42654B1987AB}" sibTransId="{F69D08EA-4B1B-4E42-95AC-46413B5E0CE6}"/>
    <dgm:cxn modelId="{B946DA6D-2EA3-4DC6-8E6D-C8C2EECB97C5}" type="presOf" srcId="{B07EB4A6-E76E-4631-8924-3A834EF12601}" destId="{DAB16A0C-C3E3-4EA5-9C4A-0B8AE2EF6F56}" srcOrd="0" destOrd="0" presId="urn:microsoft.com/office/officeart/2005/8/layout/matrix3"/>
    <dgm:cxn modelId="{C4B19E42-8170-4126-AFD6-E297A13B6FED}" type="presOf" srcId="{DC4831FC-FC7B-4697-9FDE-586620213383}" destId="{E3C7490C-8531-4A62-B9EC-1EC7C698C591}" srcOrd="0" destOrd="0" presId="urn:microsoft.com/office/officeart/2005/8/layout/matrix3"/>
    <dgm:cxn modelId="{3A936029-7F90-42E5-90B9-4C794BD44A24}" type="presOf" srcId="{5CDF08FA-7873-48B7-B458-129188286160}" destId="{E4B41561-5FC8-46E5-B058-38514094AFFE}" srcOrd="0" destOrd="0" presId="urn:microsoft.com/office/officeart/2005/8/layout/matrix3"/>
    <dgm:cxn modelId="{C3E15AF5-8F28-477A-82AE-3300738A9504}" type="presParOf" srcId="{E4B41561-5FC8-46E5-B058-38514094AFFE}" destId="{5D14C3FC-4363-42DB-805D-68674CBB4C5C}" srcOrd="0" destOrd="0" presId="urn:microsoft.com/office/officeart/2005/8/layout/matrix3"/>
    <dgm:cxn modelId="{329F4069-DCA3-45FB-BBA5-EFA1E94A50AF}" type="presParOf" srcId="{E4B41561-5FC8-46E5-B058-38514094AFFE}" destId="{B7F172AE-E5A5-4FC4-A5A5-E7D26C748E2A}" srcOrd="1" destOrd="0" presId="urn:microsoft.com/office/officeart/2005/8/layout/matrix3"/>
    <dgm:cxn modelId="{2ADF8DB7-F39F-4C6E-BA88-E98D9DA98AB8}" type="presParOf" srcId="{E4B41561-5FC8-46E5-B058-38514094AFFE}" destId="{DAB16A0C-C3E3-4EA5-9C4A-0B8AE2EF6F56}" srcOrd="2" destOrd="0" presId="urn:microsoft.com/office/officeart/2005/8/layout/matrix3"/>
    <dgm:cxn modelId="{F5AA7C94-4773-4AF0-80BC-37A6281A64AE}" type="presParOf" srcId="{E4B41561-5FC8-46E5-B058-38514094AFFE}" destId="{E3C7490C-8531-4A62-B9EC-1EC7C698C591}" srcOrd="3" destOrd="0" presId="urn:microsoft.com/office/officeart/2005/8/layout/matrix3"/>
    <dgm:cxn modelId="{91B24F28-4EE1-4998-860C-044CCDDEEAFC}" type="presParOf" srcId="{E4B41561-5FC8-46E5-B058-38514094AFFE}" destId="{126F8568-74CE-4C20-AAC4-82007235E705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D14C3FC-4363-42DB-805D-68674CBB4C5C}">
      <dsp:nvSpPr>
        <dsp:cNvPr id="0" name=""/>
        <dsp:cNvSpPr/>
      </dsp:nvSpPr>
      <dsp:spPr>
        <a:xfrm>
          <a:off x="1302760" y="0"/>
          <a:ext cx="6215106" cy="6215106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F172AE-E5A5-4FC4-A5A5-E7D26C748E2A}">
      <dsp:nvSpPr>
        <dsp:cNvPr id="0" name=""/>
        <dsp:cNvSpPr/>
      </dsp:nvSpPr>
      <dsp:spPr>
        <a:xfrm>
          <a:off x="426220" y="214319"/>
          <a:ext cx="4006231" cy="2423891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Біріншіден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—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бактериялы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тыңайтқыштардағы микроорганизмдер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өсімдіктерге 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аса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қажетті физиологиялық активті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заттар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да (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ауксиндер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витаминдер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түрлі органикалық қышқылдар 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т. б.)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түзеді,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426220" y="214319"/>
        <a:ext cx="4006231" cy="2423891"/>
      </dsp:txXfrm>
    </dsp:sp>
    <dsp:sp modelId="{DAB16A0C-C3E3-4EA5-9C4A-0B8AE2EF6F56}">
      <dsp:nvSpPr>
        <dsp:cNvPr id="0" name=""/>
        <dsp:cNvSpPr/>
      </dsp:nvSpPr>
      <dsp:spPr>
        <a:xfrm>
          <a:off x="4722162" y="214319"/>
          <a:ext cx="3624032" cy="2423891"/>
        </a:xfrm>
        <a:prstGeom prst="round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Екіншіден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—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микроорганизм-дердің бір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тобымен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топырақты әрқашан байыту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нәтижесінде, олардың басқа топтарының тіршілігін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жандандыруға және жақсартуға болады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Соның нәтижесінде өсімдіктерде косымша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қоректік заттар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түзіледі.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Мәселен, бұған фосфоробактериннің 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нитрификация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процесін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жақсартатыны жатады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4722162" y="214319"/>
        <a:ext cx="3624032" cy="2423891"/>
      </dsp:txXfrm>
    </dsp:sp>
    <dsp:sp modelId="{E3C7490C-8531-4A62-B9EC-1EC7C698C591}">
      <dsp:nvSpPr>
        <dsp:cNvPr id="0" name=""/>
        <dsp:cNvSpPr/>
      </dsp:nvSpPr>
      <dsp:spPr>
        <a:xfrm>
          <a:off x="421396" y="3429013"/>
          <a:ext cx="3986404" cy="2423891"/>
        </a:xfrm>
        <a:prstGeom prst="roundRect">
          <a:avLst/>
        </a:prstGeom>
        <a:solidFill>
          <a:srgbClr val="FD2BD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Үшіншіден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—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бактериялы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тыңайтқыштармен бірге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келіп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түскен микроорганизмдер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өсімдіктерді ауруға шалдықтыратын кейбір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микробтарды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жояды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(мәселен, фосфоробактеринді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колданғанда күнбағыстың 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склеротиния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ауруы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азаяды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бәсеңдейді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), 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421396" y="3429013"/>
        <a:ext cx="3986404" cy="2423891"/>
      </dsp:txXfrm>
    </dsp:sp>
    <dsp:sp modelId="{126F8568-74CE-4C20-AAC4-82007235E705}">
      <dsp:nvSpPr>
        <dsp:cNvPr id="0" name=""/>
        <dsp:cNvSpPr/>
      </dsp:nvSpPr>
      <dsp:spPr>
        <a:xfrm>
          <a:off x="4707668" y="3500469"/>
          <a:ext cx="3652973" cy="2423891"/>
        </a:xfrm>
        <a:prstGeom prst="roundRect">
          <a:avLst/>
        </a:prstGeom>
        <a:solidFill>
          <a:srgbClr val="39DDF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Төртіншіден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—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бактериялы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тыңайтқыштар топырақты пайдалы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микроорганизмде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ге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байытады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4707668" y="3500469"/>
        <a:ext cx="3652973" cy="24238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55D8-BED2-4C5B-AAB4-1C6CB4EF358F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29BDA-E826-4EA4-826A-5F07F5A56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55D8-BED2-4C5B-AAB4-1C6CB4EF358F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29BDA-E826-4EA4-826A-5F07F5A56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55D8-BED2-4C5B-AAB4-1C6CB4EF358F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29BDA-E826-4EA4-826A-5F07F5A56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55D8-BED2-4C5B-AAB4-1C6CB4EF358F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29BDA-E826-4EA4-826A-5F07F5A56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55D8-BED2-4C5B-AAB4-1C6CB4EF358F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29BDA-E826-4EA4-826A-5F07F5A56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55D8-BED2-4C5B-AAB4-1C6CB4EF358F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29BDA-E826-4EA4-826A-5F07F5A56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55D8-BED2-4C5B-AAB4-1C6CB4EF358F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29BDA-E826-4EA4-826A-5F07F5A56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55D8-BED2-4C5B-AAB4-1C6CB4EF358F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29BDA-E826-4EA4-826A-5F07F5A56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55D8-BED2-4C5B-AAB4-1C6CB4EF358F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29BDA-E826-4EA4-826A-5F07F5A56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55D8-BED2-4C5B-AAB4-1C6CB4EF358F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29BDA-E826-4EA4-826A-5F07F5A56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55D8-BED2-4C5B-AAB4-1C6CB4EF358F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29BDA-E826-4EA4-826A-5F07F5A56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655D8-BED2-4C5B-AAB4-1C6CB4EF358F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29BDA-E826-4EA4-826A-5F07F5A56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90%D0%B7%D0%BE%D1%82" TargetMode="External"/><Relationship Id="rId2" Type="http://schemas.openxmlformats.org/officeDocument/2006/relationships/hyperlink" Target="https://kk.wikipedia.org/wiki/%D0%91%D2%B1%D1%80%D1%88%D0%B0%D2%9B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kk.wikipedia.org/wiki/%D0%A4%D1%80%D0%B0%D0%BD%D1%86%D1%83%D0%B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rgbClr val="1E9231"/>
                </a:solidFill>
                <a:latin typeface="Times New Roman" pitchFamily="18" charset="0"/>
                <a:cs typeface="Times New Roman" pitchFamily="18" charset="0"/>
              </a:rPr>
              <a:t>“Бактериялы препараттарды егіншілікте қолдану”</a:t>
            </a:r>
            <a:endParaRPr lang="ru-RU" b="1" dirty="0">
              <a:solidFill>
                <a:srgbClr val="1E923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285860"/>
            <a:ext cx="22145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Тақырыбы:</a:t>
            </a:r>
            <a:endParaRPr lang="kk-KZ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285729"/>
            <a:ext cx="7772400" cy="1071570"/>
          </a:xfrm>
        </p:spPr>
        <p:txBody>
          <a:bodyPr>
            <a:normAutofit/>
          </a:bodyPr>
          <a:lstStyle/>
          <a:p>
            <a:r>
              <a:rPr lang="kk-KZ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Жоспары:</a:t>
            </a:r>
            <a:endParaRPr lang="ru-RU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1500174"/>
            <a:ext cx="8215370" cy="4929222"/>
          </a:xfrm>
        </p:spPr>
        <p:txBody>
          <a:bodyPr>
            <a:normAutofit fontScale="92500" lnSpcReduction="20000"/>
          </a:bodyPr>
          <a:lstStyle/>
          <a:p>
            <a:pPr algn="l">
              <a:buClr>
                <a:srgbClr val="0000FF"/>
              </a:buClr>
              <a:buFont typeface="Wingdings" pitchFamily="2" charset="2"/>
              <a:buChar char="v"/>
            </a:pPr>
            <a:r>
              <a:rPr lang="kk-KZ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Кіріспе</a:t>
            </a:r>
          </a:p>
          <a:p>
            <a:pPr algn="l"/>
            <a:r>
              <a:rPr lang="kk-KZ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Бактериялы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тыңайтқыштар</a:t>
            </a:r>
            <a:endParaRPr lang="kk-KZ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Clr>
                <a:srgbClr val="0000FF"/>
              </a:buClr>
              <a:buFont typeface="Wingdings" pitchFamily="2" charset="2"/>
              <a:buChar char="v"/>
            </a:pPr>
            <a:r>
              <a:rPr lang="kk-KZ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Негізгі бөлім</a:t>
            </a:r>
          </a:p>
          <a:p>
            <a:pPr algn="l"/>
            <a:r>
              <a:rPr lang="kk-KZ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Нитрагин</a:t>
            </a:r>
          </a:p>
          <a:p>
            <a:pPr algn="l"/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2. Азотобактерин</a:t>
            </a:r>
          </a:p>
          <a:p>
            <a:pPr algn="l"/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3. Фосфобактерин</a:t>
            </a:r>
          </a:p>
          <a:p>
            <a:pPr algn="l"/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4. “АМБ” бактериялы тыңайтқышы</a:t>
            </a:r>
          </a:p>
          <a:p>
            <a:pPr algn="l"/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5. Силикат бактерияларынан даярланған препарат</a:t>
            </a:r>
          </a:p>
          <a:p>
            <a:pPr algn="l">
              <a:buClr>
                <a:srgbClr val="0000FF"/>
              </a:buClr>
              <a:buFont typeface="Wingdings" pitchFamily="2" charset="2"/>
              <a:buChar char="v"/>
            </a:pPr>
            <a:r>
              <a:rPr lang="kk-KZ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Қорытынды</a:t>
            </a:r>
          </a:p>
          <a:p>
            <a:pPr algn="l"/>
            <a:endParaRPr lang="kk-KZ" dirty="0" smtClean="0"/>
          </a:p>
          <a:p>
            <a:pPr algn="l"/>
            <a:endParaRPr lang="kk-KZ" dirty="0" smtClean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Ауыл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шаруашылық дақылдарын өсіруге қажетті агротехникалық шаралардың бірі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бактериялы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тыңайтқыштарды қолдану.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1ad08278743407d917293ee8ce0566b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214554"/>
            <a:ext cx="8633791" cy="4214842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229600" cy="1500198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Бұл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тамыр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айналасындағы топыракты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микроорганизмдердің пайдалы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топтарымен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байытып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өсімдіктердің қоректенуін жақсартады.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Сөйтіп дақылдар өнімділігін арттырады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5" name="Стрелка вправо 4"/>
          <p:cNvSpPr/>
          <p:nvPr/>
        </p:nvSpPr>
        <p:spPr>
          <a:xfrm>
            <a:off x="4643438" y="4500570"/>
            <a:ext cx="2500330" cy="71438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285728"/>
          <a:ext cx="8643998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slide_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305300"/>
            <a:ext cx="9144000" cy="25527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7"/>
            <a:ext cx="8229600" cy="1857387"/>
          </a:xfrm>
        </p:spPr>
        <p:txBody>
          <a:bodyPr>
            <a:normAutofit/>
          </a:bodyPr>
          <a:lstStyle/>
          <a:p>
            <a:pPr algn="just"/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Осыған байланысты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біздің елімізде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ұзақ жылдар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бойына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зерттеулер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жүргізілді.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Соның нәтижесінде, микроорганизмдердің пайдалы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топтары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табылды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бөлініп алынып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ұқыпты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зерттелді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Нәтижесінде, олардан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практикаға қажетті бактериялы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тыңайтқыштар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даярланды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Мүндай тыңайтқыштарға: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3357562"/>
            <a:ext cx="13573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Нитрагин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>
            <a:endCxn id="4" idx="0"/>
          </p:cNvCxnSpPr>
          <p:nvPr/>
        </p:nvCxnSpPr>
        <p:spPr>
          <a:xfrm rot="5400000">
            <a:off x="589328" y="2303848"/>
            <a:ext cx="1428760" cy="6786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endCxn id="19" idx="0"/>
          </p:cNvCxnSpPr>
          <p:nvPr/>
        </p:nvCxnSpPr>
        <p:spPr>
          <a:xfrm rot="5400000">
            <a:off x="1928794" y="2786058"/>
            <a:ext cx="1571636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3357554" y="2428868"/>
            <a:ext cx="1143008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6200000" flipH="1">
            <a:off x="4643438" y="2643182"/>
            <a:ext cx="1500198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6200000" flipH="1">
            <a:off x="6429388" y="2143116"/>
            <a:ext cx="1071570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1643042" y="3714752"/>
            <a:ext cx="18573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азотобактерин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000364" y="3071810"/>
            <a:ext cx="20717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фосфобактерин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857752" y="3571876"/>
            <a:ext cx="18573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“АМБ” бактериялы тыңайтқыштар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858016" y="3143248"/>
            <a:ext cx="20717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Силикат бактерияларынан даярланған препарат</a:t>
            </a:r>
            <a:endParaRPr lang="ru-RU" b="1" dirty="0"/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Нитрагин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928670"/>
            <a:ext cx="8643998" cy="1071569"/>
          </a:xfrm>
        </p:spPr>
        <p:txBody>
          <a:bodyPr>
            <a:normAutofit/>
          </a:bodyPr>
          <a:lstStyle/>
          <a:p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Топырақты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азот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қосылыстарымен байытуда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бұршақ тұқымдас өсімдіктердің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зор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маңызы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бар. </a:t>
            </a:r>
          </a:p>
        </p:txBody>
      </p:sp>
      <p:pic>
        <p:nvPicPr>
          <p:cNvPr id="6" name="Рисунок 5" descr="NITRAGIN-870x6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1604" y="1978621"/>
            <a:ext cx="6500858" cy="4879379"/>
          </a:xfrm>
          <a:prstGeom prst="rect">
            <a:avLst/>
          </a:prstGeom>
        </p:spPr>
      </p:pic>
    </p:spTree>
  </p:cSld>
  <p:clrMapOvr>
    <a:masterClrMapping/>
  </p:clrMapOvr>
  <p:transition spd="med">
    <p:split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Rhizobium_tropici_strain_BR816_on_TY_aga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43513" y="3077890"/>
            <a:ext cx="5700487" cy="378011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Rhizobium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8586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Ағза – бактерия</a:t>
            </a:r>
          </a:p>
          <a:p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Грамм -  теріс бактериясы</a:t>
            </a:r>
          </a:p>
          <a:p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Азотты фиксациялауға қабілетті</a:t>
            </a:r>
          </a:p>
          <a:p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Тип: </a:t>
            </a:r>
            <a:r>
              <a:rPr lang="la-Lat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Proteobacteria</a:t>
            </a:r>
            <a:endPara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бөлім</a:t>
            </a:r>
            <a:r>
              <a:rPr lang="kk-KZ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Gracillicutes</a:t>
            </a:r>
            <a:endParaRPr lang="kk-KZ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Класс: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Scotobacteria</a:t>
            </a:r>
            <a:endPara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топ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Қатар: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Rhizobiales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Тұқымдас: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Rhizobiaceae</a:t>
            </a:r>
            <a:endParaRPr lang="kk-KZ" i="1" u="sng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Туыс: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Rhizobium</a:t>
            </a:r>
            <a:endParaRPr lang="kk-KZ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Рисунок 4" descr="biofertilizers - копия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15074" y="714356"/>
            <a:ext cx="2514600" cy="2200275"/>
          </a:xfrm>
          <a:prstGeom prst="rect">
            <a:avLst/>
          </a:prstGeom>
        </p:spPr>
      </p:pic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14290"/>
            <a:ext cx="8229600" cy="2357453"/>
          </a:xfrm>
        </p:spPr>
        <p:txBody>
          <a:bodyPr>
            <a:normAutofit/>
          </a:bodyPr>
          <a:lstStyle/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Ғылым олардың тамырында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бірлесіп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түйнек бактерияларының барлығын анықтады.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1888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Бейерник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бөліп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ал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зерттеді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Оны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бактериум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радицикола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бактериялар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бұршақ тұқымдастарды азотпен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камтамасыз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етуде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елеулі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роль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атқарады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бактериялардан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нитрагин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аталатын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препарат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даярланды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321468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Нитрагинді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қолданғанда астык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өнімі гектарына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2—3 -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шөп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50—60-ге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артатыны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анықталды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7" name="Рисунок 6" descr="QY-IDjYfZj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0694" y="1938913"/>
            <a:ext cx="2000264" cy="4633359"/>
          </a:xfrm>
          <a:prstGeom prst="rect">
            <a:avLst/>
          </a:prstGeom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14290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Соңғы жылдары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Бүкіл одақтық ауыл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шаруашылық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микробиология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институты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қүрғақ нитрагинді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өндірістік жолмен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өндіруді жүзеге асырды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Қүрғақ нитрагинді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даярлау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буындардан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тұрады: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Бактерияларды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анаэробты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жағдайда өсіру;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бактериялар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өсірілгеы қоректік ортаны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машинада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тартып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қоймалжың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паста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өндіру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бактерияға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бай паста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 қорғаныш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орта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даярлап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онымен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араластырып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артынан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,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құрғату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071_b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2914431"/>
            <a:ext cx="2957676" cy="3943569"/>
          </a:xfrm>
          <a:prstGeom prst="rect">
            <a:avLst/>
          </a:prstGeom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4385985"/>
            <a:ext cx="4071966" cy="2472015"/>
          </a:xfrm>
          <a:prstGeom prst="rect">
            <a:avLst/>
          </a:prstGeom>
        </p:spPr>
      </p:pic>
      <p:pic>
        <p:nvPicPr>
          <p:cNvPr id="3" name="Рисунок 2" descr="2015024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4286256"/>
            <a:ext cx="3706842" cy="2571744"/>
          </a:xfrm>
          <a:prstGeom prst="rect">
            <a:avLst/>
          </a:prstGeom>
        </p:spPr>
      </p:pic>
      <p:pic>
        <p:nvPicPr>
          <p:cNvPr id="4" name="Содержимое 3" descr="jXfAyUo-SEA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4580954"/>
          </a:xfrm>
        </p:spPr>
      </p:pic>
    </p:spTree>
  </p:cSld>
  <p:clrMapOvr>
    <a:masterClrMapping/>
  </p:clrMapOvr>
  <p:transition spd="med">
    <p:pull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AzotobGrup2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785794"/>
            <a:ext cx="7358114" cy="5851631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Азотобактерин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l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Azot0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0694" y="2643182"/>
            <a:ext cx="2971800" cy="4067175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85728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1901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Бейерник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атмосферадағы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молекула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күйіндегі азотты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сіңіре алатын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азотобактер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микробын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тапты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топырақта жеке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 бетінше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аэробты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организм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Бүл микроорганизмдерді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зерттеуші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ғалымдар ауыл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шаруашылық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дақылдарын азотпен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қамтамасыз ету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үшін, олардан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бактериялы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тыңайтқыштарды әзірлеуді үсынды.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Ауыл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шаруашылығында мұны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кеңінен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қолдану мақсатымен Бүкіл одақтық ауыл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шаруашылык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микробиология институты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азотабактерден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тыңайтқыш жасап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шығарды және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оны азотобактерин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атады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азотобактеринді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даярлау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1937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жылдан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басталды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Қазіргі кезде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бактериялы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тыңайтқыштар даярлайтын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заводтар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әзірлеп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шаруашылықта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кеңінен пайдаланып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" name="Рисунок 4" descr="Azotobakter20g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3857628"/>
            <a:ext cx="2412699" cy="2539683"/>
          </a:xfrm>
          <a:prstGeom prst="rect">
            <a:avLst/>
          </a:prstGeom>
        </p:spPr>
      </p:pic>
    </p:spTree>
  </p:cSld>
  <p:clrMapOvr>
    <a:masterClrMapping/>
  </p:clrMapOvr>
  <p:transition spd="med">
    <p:comb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biofertiliz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57753" y="3251083"/>
            <a:ext cx="4286248" cy="360691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Azotobacter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chrooccum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357298"/>
            <a:ext cx="8229600" cy="4525963"/>
          </a:xfrm>
        </p:spPr>
        <p:txBody>
          <a:bodyPr>
            <a:normAutofit fontScale="62500" lnSpcReduction="20000"/>
          </a:bodyPr>
          <a:lstStyle/>
          <a:p>
            <a:r>
              <a:rPr lang="kk-KZ" u="sng" dirty="0" smtClean="0">
                <a:latin typeface="Times New Roman" pitchFamily="18" charset="0"/>
                <a:cs typeface="Times New Roman" pitchFamily="18" charset="0"/>
              </a:rPr>
              <a:t>Ағза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– бактерия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Грамм -  теріс бактериясы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Азотобактер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тың және тыңайған жерде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сирек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кездеседі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Топырақтан басқа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азотобактер суда да,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балшықта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көлде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көптеп кездеседі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Азотобактер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клеткасы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көбінесе жұмырлау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мөлшері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4,6 микрон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шамасында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таяқша тәрізді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кейде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клетка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бір-біріне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жалғасып тіршілік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 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u="sng" dirty="0" smtClean="0">
                <a:latin typeface="Times New Roman" pitchFamily="18" charset="0"/>
                <a:cs typeface="Times New Roman" pitchFamily="18" charset="0"/>
              </a:rPr>
              <a:t> Тип: </a:t>
            </a:r>
            <a:r>
              <a:rPr lang="la-Latn" dirty="0" smtClean="0">
                <a:latin typeface="Times New Roman" pitchFamily="18" charset="0"/>
                <a:cs typeface="Times New Roman" pitchFamily="18" charset="0"/>
              </a:rPr>
              <a:t>Proteobacteria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u="sng" dirty="0" smtClean="0">
                <a:latin typeface="Times New Roman" pitchFamily="18" charset="0"/>
                <a:cs typeface="Times New Roman" pitchFamily="18" charset="0"/>
              </a:rPr>
              <a:t>1 бөлім</a:t>
            </a:r>
            <a:r>
              <a:rPr lang="kk-KZ" i="1" u="sng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Gracillicutes</a:t>
            </a:r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Класс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Scotobacteria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kk-KZ" u="sng" dirty="0" smtClean="0">
                <a:latin typeface="Times New Roman" pitchFamily="18" charset="0"/>
                <a:cs typeface="Times New Roman" pitchFamily="18" charset="0"/>
              </a:rPr>
              <a:t>топ</a:t>
            </a:r>
            <a:endParaRPr lang="ru-RU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u="sng" dirty="0" smtClean="0">
                <a:latin typeface="Times New Roman" pitchFamily="18" charset="0"/>
                <a:cs typeface="Times New Roman" pitchFamily="18" charset="0"/>
              </a:rPr>
              <a:t>Қатар: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Pseudomonadales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u="sng" dirty="0" smtClean="0">
                <a:latin typeface="Times New Roman" pitchFamily="18" charset="0"/>
                <a:cs typeface="Times New Roman" pitchFamily="18" charset="0"/>
              </a:rPr>
              <a:t>Тұқымдас: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Pseudomonadaceae</a:t>
            </a:r>
            <a:endParaRPr lang="kk-KZ" i="1" u="sng" dirty="0" smtClean="0"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kk-KZ" u="sng" dirty="0" smtClean="0">
                <a:latin typeface="Times New Roman" pitchFamily="18" charset="0"/>
                <a:cs typeface="Times New Roman" pitchFamily="18" charset="0"/>
              </a:rPr>
              <a:t>Туыс: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Azotobacter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lu5KaGqyV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1000108"/>
            <a:ext cx="9161679" cy="4429156"/>
          </a:xfrm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1143000"/>
          </a:xfrm>
        </p:spPr>
        <p:txBody>
          <a:bodyPr>
            <a:noAutofit/>
          </a:bodyPr>
          <a:lstStyle/>
          <a:p>
            <a:pPr lvl="0" algn="just"/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Азотобактеринді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даярлаудың бірнеше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тәсілдері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бар,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Әдетте лабораторияда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және заводтарда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агарлы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азотобактерин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даярланады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785926"/>
            <a:ext cx="6000792" cy="3571900"/>
          </a:xfrm>
        </p:spPr>
        <p:txBody>
          <a:bodyPr>
            <a:normAutofit fontScale="47500" lnSpcReduction="20000"/>
          </a:bodyPr>
          <a:lstStyle/>
          <a:p>
            <a:pPr lvl="0" algn="just"/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Бұл үшін алдын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ала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қантты микроэлементтерді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және борды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суда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ерітеді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Алынған ортаны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қатты күйге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айналдыру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үшін,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1,5 — 2%-тей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агар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қосады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коректік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ортаны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0,2 — 0,5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литрлік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сүт бөтелкелеріне құйып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залалсыздандырады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да,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сүйықты көлбей қатырады.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көлбей қатырылған ортанын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бетіне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азото-бактерді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себеді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Бүдан кейін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бөтелкелерді темпе-ратурасы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+25 — 27°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жерде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4 — 6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күндей үстайды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Қөректік зат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бетінде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азотобактер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қалың шырыш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түрінде өседі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қара қошқыл түске айналады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бөтелкедегі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азотобактер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клеткасының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саны 40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миллиардқа жетеді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Мұндай препараттарды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үш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ай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қолдану керек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6B-hjEWRM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57950" y="1214422"/>
            <a:ext cx="2428892" cy="5099705"/>
          </a:xfrm>
          <a:prstGeom prst="rect">
            <a:avLst/>
          </a:prstGeom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YFfLWA-6vI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785794"/>
            <a:ext cx="9092016" cy="4214842"/>
          </a:xfrm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Фосфобактерин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572008"/>
            <a:ext cx="8572560" cy="1928826"/>
          </a:xfrm>
        </p:spPr>
        <p:txBody>
          <a:bodyPr>
            <a:normAutofit/>
          </a:bodyPr>
          <a:lstStyle/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Бұл бактериялар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тамыр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айналасында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етіп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топырақтағы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нуклеин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қышкылының құрамындағы фосфордың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86%-ін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өсімдіктерге оңай сіңетін күйге айналдырады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Фосфоробактерин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заводта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өндіріледі.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үшің алдымен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сұйық қоректік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орта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даярлайды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да, оны ферментер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аталатын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арнаулы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аппаратқа құяды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071546"/>
            <a:ext cx="464347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Топырақтағы күрделі фосфороорганикалық қосылыстарды және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минерал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фосфаттарды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өсімдіктерге оңай сіңетін түрге айналдыруда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микроорганизмдердің ролі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1935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Р. А.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Менкина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топырақтан осындай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микроорганизмнің 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түрін тапты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Оны 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бациллус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мегатериум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фосфатикум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Бұл бактериядан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фосфоробактерин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тыңайтқыш даярланады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5" name="Рисунок 4" descr="YYaeqfKN9e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9256" y="1000108"/>
            <a:ext cx="3071834" cy="3561084"/>
          </a:xfrm>
          <a:prstGeom prst="rect">
            <a:avLst/>
          </a:prstGeom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Bacillus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megaterium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var.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phosphaticum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071678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 бөлім: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Firmrcutes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1 класс: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Firmibacteria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 топ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Тұқымдас: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Bacillaceae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Қатар: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Bacillales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Бұл бактериялар тамыр айналасында тіршілік етеді. 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Топырақтағы нуклеин қышқылының құрамындағы фосфордың 86 пайызын өсімдіктерге оңай сіңетін күйге айналдырады</a:t>
            </a:r>
            <a:r>
              <a:rPr lang="kk-KZ" dirty="0" smtClean="0"/>
              <a:t>.</a:t>
            </a:r>
            <a:endParaRPr lang="ru-RU" dirty="0"/>
          </a:p>
        </p:txBody>
      </p:sp>
      <p:pic>
        <p:nvPicPr>
          <p:cNvPr id="4" name="Рисунок 3" descr="biofertilizers - коп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314" y="1000108"/>
            <a:ext cx="3886209" cy="3089038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NGydQmnTW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395594"/>
            <a:ext cx="8501122" cy="5730570"/>
          </a:xfrm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glu5aVXHnB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179" y="1214422"/>
            <a:ext cx="9102821" cy="3429024"/>
          </a:xfrm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«АМБ» 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бактериялы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тыңайтқышы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Бұл тыңайтқыш қарашірікті ыдыратып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өсімдіктерге сіңімді күйге айналдыратын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топырақ микроорганзмдерінің бір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тобынан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даярланады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Микроорганизмдердің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тобын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тыңайтқышты ұсынған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Н. М. Лазарев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Аухтотонды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микрофлора «Б»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қысқартып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«АМБ»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атаған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Қышкыл батпақты, шымды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күлгін және күлгін, рН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көрсеткіші төмен топырақтар түрлі микроорганизмдердің топтарына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өте кедей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оларда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өсімдіктерге қажетті қоректік заттар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қоры жеткіліксіз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топырақтарды өңдегенде әкпен бірге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«АМБ»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препаратын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қолданады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Бұл қарашіріктің микробиолоғиялық жолмен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ыдырауын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тездетеді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сөйтіп өнімділікті арттыруға көмектеседі.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qJv9FLiTg0Q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428604"/>
            <a:ext cx="7855825" cy="6125135"/>
          </a:xfrm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Силикат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бактерияларынан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даярланған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препарат. 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Калий 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өсімдіктер тіршілігіне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қажетті қоректік заттардың бірі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жетіспегенде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қант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пен белок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заттарының жиналуы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тежеледі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яғни фотосинтездің дұрыс журуіне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әсер етеді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Бұл түсімділіктің кемуіне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әкеліп соқтырады.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Калий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тамыр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системасының дамуын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жақсартады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өсімдіктердің қуаңшылыққа төзімділігін және түрлі ауруларға шыдамдылығын арттырады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топырақта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калий мол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болғанымен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оның көпшілігі қосылыс күйінде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яғни өсімдіктерге сіңімсіз түрде болады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Калийдің өсімдікке тиімділігін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мақсатында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В. Г. Александров силикат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бактерияларын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қолдануды ұсынды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бактериялар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калийді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қосылыстардан босатып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топырақ ерітіндісіне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араласуына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көмектеседі.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1DwE0kjer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071546"/>
            <a:ext cx="9144000" cy="4034576"/>
          </a:xfrm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1143000"/>
          </a:xfrm>
        </p:spPr>
        <p:txBody>
          <a:bodyPr>
            <a:normAutofit/>
          </a:bodyPr>
          <a:lstStyle/>
          <a:p>
            <a:pPr algn="just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Қорытындылай келе, егіншілікте қолданылатын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түйнек бактериялары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4525963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Түйнек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бактериялары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  <a:hlinkClick r:id="rId2" tooltip="Бұршақ"/>
              </a:rPr>
              <a:t>бұршақ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 тұқымдас өсімдіктердің тамырында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түйнек түзіп және олармен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селбесе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нәтижесінде атмосферадан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3" tooltip="Азот"/>
              </a:rPr>
              <a:t>азот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сіңіріп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өсімдікке қажетті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физиол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огиялық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белсенді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заттар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түзеді.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Бұршақ тұқымдасына жататын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өсімдіктердің (жоңышқа,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т.б.)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топырақты азотқа байытатынын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алғаш рет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4" tooltip="Француз"/>
              </a:rPr>
              <a:t>француз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химигі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Ж.Б.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Буссенго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(1802 – 87)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байқады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бұршақ дақылдарының тамырында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Түйнек бактериялары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көп жиналса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 өсімдіктер байланысқан азоттың болмағанына қарамастан тіршілік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Түйнек бактериялары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дақылдарда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пішіні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таяқша тәрізді,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көл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0,5–0,9*1,2––3,0 мкм,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спора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түзбейді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терісграмды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Грам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әдісі 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клеткалары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боялмайтын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бактериялар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Түйнек бактерияларының өніп-өсуі және көбеюі үшін топырақтағы ауаның зор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маңызы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бар.</a:t>
            </a: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Бактериялардың халық шаруашылығында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маңызы зор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Оны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өте ертеден-ақ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ірімшік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сүт тағамдарын ашыту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илеу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сүрлем дайындау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 қолданған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мата,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былғары өнеркәсібіне кеңінен пайдаланады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 smtClean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786</Words>
  <Application>Microsoft Office PowerPoint</Application>
  <PresentationFormat>Экран (4:3)</PresentationFormat>
  <Paragraphs>86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“Бактериялы препараттарды егіншілікте қолдану”</vt:lpstr>
      <vt:lpstr>Жоспары:</vt:lpstr>
      <vt:lpstr>Слайд 3</vt:lpstr>
      <vt:lpstr>Слайд 4</vt:lpstr>
      <vt:lpstr>Слайд 5</vt:lpstr>
      <vt:lpstr>Слайд 6</vt:lpstr>
      <vt:lpstr>Нитрагин</vt:lpstr>
      <vt:lpstr>Rhizobium</vt:lpstr>
      <vt:lpstr>Слайд 9</vt:lpstr>
      <vt:lpstr>Слайд 10</vt:lpstr>
      <vt:lpstr>Слайд 11</vt:lpstr>
      <vt:lpstr>Азотобактерин</vt:lpstr>
      <vt:lpstr>Слайд 13</vt:lpstr>
      <vt:lpstr>Azotobacter chrooccum</vt:lpstr>
      <vt:lpstr>Слайд 15</vt:lpstr>
      <vt:lpstr>Азотобактеринді даярлаудың бірнеше тәсілдері бар, Әдетте лабораторияда және заводтарда агарлы азотобактерин даярланады . </vt:lpstr>
      <vt:lpstr>Слайд 17</vt:lpstr>
      <vt:lpstr>Фосфобактерин </vt:lpstr>
      <vt:lpstr>Bacillus megaterium  var. phosphaticum</vt:lpstr>
      <vt:lpstr>Слайд 20</vt:lpstr>
      <vt:lpstr>Слайд 21</vt:lpstr>
      <vt:lpstr>«АМБ» бактериялы тыңайтқышы </vt:lpstr>
      <vt:lpstr>Слайд 23</vt:lpstr>
      <vt:lpstr>Силикат бактерияларынан даярланған препарат. </vt:lpstr>
      <vt:lpstr>Слайд 25</vt:lpstr>
      <vt:lpstr>Қорытындылай келе, егіншілікте қолданылатын түйнек бактериялары болды.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“Бактериялы препараттарды егіншілікте қолдану”</dc:title>
  <dc:creator>Самалек</dc:creator>
  <cp:lastModifiedBy>User</cp:lastModifiedBy>
  <cp:revision>32</cp:revision>
  <dcterms:created xsi:type="dcterms:W3CDTF">2016-05-04T20:01:18Z</dcterms:created>
  <dcterms:modified xsi:type="dcterms:W3CDTF">2021-02-28T18:16:31Z</dcterms:modified>
</cp:coreProperties>
</file>